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7" r:id="rId8"/>
    <p:sldId id="266" r:id="rId9"/>
    <p:sldId id="271" r:id="rId10"/>
    <p:sldId id="270" r:id="rId11"/>
    <p:sldId id="269" r:id="rId12"/>
    <p:sldId id="268" r:id="rId13"/>
    <p:sldId id="278" r:id="rId14"/>
    <p:sldId id="277" r:id="rId15"/>
    <p:sldId id="273" r:id="rId16"/>
    <p:sldId id="275" r:id="rId17"/>
    <p:sldId id="279" r:id="rId18"/>
    <p:sldId id="274" r:id="rId19"/>
    <p:sldId id="25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CC"/>
    <a:srgbClr val="007033"/>
    <a:srgbClr val="349C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074" y="-7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29.11.2021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29.11.2021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29.11.2021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29.11.2021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29.11.2021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29.11.2021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29.11.2021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29.11.2021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29.11.2021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29.11.2021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29.11.2021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29.11.2021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C:\Users\&#1087;&#1086;&#1083;&#1100;&#1079;&#1086;&#1074;&#1072;&#1090;&#1077;&#1083;&#1100;\Desktop\&#1053;&#1086;&#1074;&#1072;&#1103;%20&#1087;&#1072;&#1087;&#1082;&#1072;%20(6)\2.avi" TargetMode="External"/><Relationship Id="rId1" Type="http://schemas.microsoft.com/office/2007/relationships/media" Target="file:///C:\Users\&#1087;&#1086;&#1083;&#1100;&#1079;&#1086;&#1074;&#1072;&#1090;&#1077;&#1083;&#1100;\Desktop\&#1053;&#1086;&#1074;&#1072;&#1103;%20&#1087;&#1072;&#1087;&#1082;&#1072;%20(6)\2.avi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C:\Users\&#1087;&#1086;&#1083;&#1100;&#1079;&#1086;&#1074;&#1072;&#1090;&#1077;&#1083;&#1100;\Desktop\&#1053;&#1086;&#1074;&#1072;&#1103;%20&#1087;&#1072;&#1087;&#1082;&#1072;%20(6)\&#1055;&#1088;&#1086;&#1077;&#1082;&#1090;%201.avi" TargetMode="External"/><Relationship Id="rId1" Type="http://schemas.microsoft.com/office/2007/relationships/media" Target="file:///C:\Users\&#1087;&#1086;&#1083;&#1100;&#1079;&#1086;&#1074;&#1072;&#1090;&#1077;&#1083;&#1100;\Desktop\&#1053;&#1086;&#1074;&#1072;&#1103;%20&#1087;&#1072;&#1087;&#1082;&#1072;%20(6)\&#1055;&#1088;&#1086;&#1077;&#1082;&#1090;%201.avi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C:\Users\&#1087;&#1086;&#1083;&#1100;&#1079;&#1086;&#1074;&#1072;&#1090;&#1077;&#1083;&#1100;\Desktop\&#1053;&#1086;&#1074;&#1072;&#1103;%20&#1087;&#1072;&#1087;&#1082;&#1072;%20(6)\3.avi" TargetMode="External"/><Relationship Id="rId1" Type="http://schemas.microsoft.com/office/2007/relationships/media" Target="file:///C:\Users\&#1087;&#1086;&#1083;&#1100;&#1079;&#1086;&#1074;&#1072;&#1090;&#1077;&#1083;&#1100;\Desktop\&#1053;&#1086;&#1074;&#1072;&#1103;%20&#1087;&#1072;&#1087;&#1082;&#1072;%20(6)\3.avi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C:\Users\&#1087;&#1086;&#1083;&#1100;&#1079;&#1086;&#1074;&#1072;&#1090;&#1077;&#1083;&#1100;\Desktop\&#1053;&#1086;&#1074;&#1072;&#1103;%20&#1087;&#1072;&#1087;&#1082;&#1072;%20(6)\4.avi" TargetMode="External"/><Relationship Id="rId1" Type="http://schemas.microsoft.com/office/2007/relationships/media" Target="file:///C:\Users\&#1087;&#1086;&#1083;&#1100;&#1079;&#1086;&#1074;&#1072;&#1090;&#1077;&#1083;&#1100;\Desktop\&#1053;&#1086;&#1074;&#1072;&#1103;%20&#1087;&#1072;&#1087;&#1082;&#1072;%20(6)\4.avi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\\Admin\&#1093;&#1088;&#1072;&#1085;&#1080;&#1083;&#1080;&#1097;&#1077;\&#1074;&#1077;&#1088;&#1086;&#1085;&#1080;&#1082;&#1072;\&#1088;&#1072;&#1073;&#1086;&#1090;&#1072;%202019\2020%20&#1075;&#1086;&#1076;\2021\&#1053;&#1086;&#1074;&#1072;&#1103;%20&#1087;&#1072;&#1087;&#1082;&#1072;\5.avi" TargetMode="External"/><Relationship Id="rId1" Type="http://schemas.microsoft.com/office/2007/relationships/media" Target="file:///\\Admin\&#1093;&#1088;&#1072;&#1085;&#1080;&#1083;&#1080;&#1097;&#1077;\&#1074;&#1077;&#1088;&#1086;&#1085;&#1080;&#1082;&#1072;\&#1088;&#1072;&#1073;&#1086;&#1090;&#1072;%202019\2020%20&#1075;&#1086;&#1076;\2021\&#1053;&#1086;&#1074;&#1072;&#1103;%20&#1087;&#1072;&#1087;&#1082;&#1072;\5.avi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https://i.siteapi.org/utaEkHpeZYp7TLn1ryopeU-fv1c=/fit-in/900x1000/center/top/filters:format(png)/5045b586a05f134.s.siteapi.org/img/79ea1350b5bf2a0b725e6f5e1d3ff303b018899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14282" y="3031996"/>
            <a:ext cx="6929486" cy="175432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«Мы с природой дружим, мусор нам не нужен!»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anose="03010101010201010101" pitchFamily="66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57818" y="5214950"/>
            <a:ext cx="3571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007033"/>
                </a:solidFill>
              </a:rPr>
              <a:t>Выполнила: Федотова Т.Ф. воспитатель МБДОУ </a:t>
            </a:r>
            <a:r>
              <a:rPr lang="ru-RU" b="1" i="1" dirty="0" err="1" smtClean="0">
                <a:solidFill>
                  <a:srgbClr val="007033"/>
                </a:solidFill>
              </a:rPr>
              <a:t>д</a:t>
            </a:r>
            <a:r>
              <a:rPr lang="ru-RU" b="1" i="1" dirty="0" smtClean="0">
                <a:solidFill>
                  <a:srgbClr val="007033"/>
                </a:solidFill>
              </a:rPr>
              <a:t>/сад «Тополёк»</a:t>
            </a:r>
            <a:endParaRPr lang="ru-RU" b="1" i="1" dirty="0">
              <a:solidFill>
                <a:srgbClr val="007033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1428736"/>
            <a:ext cx="621507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kumimoji="0" lang="ru-RU" sz="40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00CC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Экологический</a:t>
            </a:r>
            <a:r>
              <a:rPr kumimoji="0" lang="ru-RU" sz="4000" b="1" i="0" u="none" strike="noStrike" cap="all" spc="0" normalizeH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00CC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ru-RU" sz="40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00CC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проект: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6600CC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https://ds04.infourok.ru/uploads/ex/047b/0010cd5a-221a8352/hello_html_9161bf0.png"/>
          <p:cNvPicPr>
            <a:picLocks noChangeAspect="1" noChangeArrowheads="1"/>
          </p:cNvPicPr>
          <p:nvPr/>
        </p:nvPicPr>
        <p:blipFill>
          <a:blip r:embed="rId2"/>
          <a:srcRect t="8170" r="23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71406" y="285729"/>
            <a:ext cx="8501122" cy="10464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6085" name="Picture 5" descr="C:\Users\пользователь\Desktop\Новая папка (6)\IMG-618e94f8ceed2eec0a542469913f28bd-V.jpg"/>
          <p:cNvPicPr>
            <a:picLocks noChangeAspect="1" noChangeArrowheads="1"/>
          </p:cNvPicPr>
          <p:nvPr/>
        </p:nvPicPr>
        <p:blipFill>
          <a:blip r:embed="rId3"/>
          <a:srcRect l="20870" t="5870" r="11303" b="27608"/>
          <a:stretch>
            <a:fillRect/>
          </a:stretch>
        </p:blipFill>
        <p:spPr bwMode="auto">
          <a:xfrm>
            <a:off x="3428992" y="571480"/>
            <a:ext cx="2130533" cy="2786082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6086" name="Picture 6" descr="C:\Users\пользователь\Desktop\Новая папка (6)\IMG-060ebd34dbdb2f38a79f22a932d970d5-V.jpg"/>
          <p:cNvPicPr>
            <a:picLocks noChangeAspect="1" noChangeArrowheads="1"/>
          </p:cNvPicPr>
          <p:nvPr/>
        </p:nvPicPr>
        <p:blipFill>
          <a:blip r:embed="rId4"/>
          <a:srcRect b="18685"/>
          <a:stretch>
            <a:fillRect/>
          </a:stretch>
        </p:blipFill>
        <p:spPr bwMode="auto">
          <a:xfrm>
            <a:off x="142844" y="142852"/>
            <a:ext cx="2899166" cy="3143272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6087" name="Picture 7" descr="C:\Users\пользователь\Desktop\Новая папка (6)\IMG-62c87c7beac3f6d767b72a43553f80db-V.jpg"/>
          <p:cNvPicPr>
            <a:picLocks noChangeAspect="1" noChangeArrowheads="1"/>
          </p:cNvPicPr>
          <p:nvPr/>
        </p:nvPicPr>
        <p:blipFill>
          <a:blip r:embed="rId5"/>
          <a:srcRect l="7258"/>
          <a:stretch>
            <a:fillRect/>
          </a:stretch>
        </p:blipFill>
        <p:spPr bwMode="auto">
          <a:xfrm>
            <a:off x="6000760" y="1714488"/>
            <a:ext cx="2738430" cy="3936992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6088" name="Picture 8" descr="C:\Users\пользователь\Desktop\Новая папка (6)\IMG-69e651a8291b195f07f3faf4950af5e0-V.jpg"/>
          <p:cNvPicPr>
            <a:picLocks noChangeAspect="1" noChangeArrowheads="1"/>
          </p:cNvPicPr>
          <p:nvPr/>
        </p:nvPicPr>
        <p:blipFill>
          <a:blip r:embed="rId6" cstate="print"/>
          <a:srcRect l="12665"/>
          <a:stretch>
            <a:fillRect/>
          </a:stretch>
        </p:blipFill>
        <p:spPr bwMode="auto">
          <a:xfrm>
            <a:off x="571472" y="3571876"/>
            <a:ext cx="1970472" cy="3008298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6089" name="Picture 9" descr="C:\Users\пользователь\Desktop\Новая папка (6)\IMG-47784d7036c4452f9979c4a27ee5432f-V.jpg"/>
          <p:cNvPicPr>
            <a:picLocks noChangeAspect="1" noChangeArrowheads="1"/>
          </p:cNvPicPr>
          <p:nvPr/>
        </p:nvPicPr>
        <p:blipFill>
          <a:blip r:embed="rId7"/>
          <a:srcRect t="15744" b="26530"/>
          <a:stretch>
            <a:fillRect/>
          </a:stretch>
        </p:blipFill>
        <p:spPr bwMode="auto">
          <a:xfrm>
            <a:off x="3428992" y="3571876"/>
            <a:ext cx="2247353" cy="2742028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9" descr="C:\Users\пользователь\Desktop\Новая папка (6)\IMG-47784d7036c4452f9979c4a27ee5432f-V.jpg"/>
          <p:cNvPicPr>
            <a:picLocks noChangeAspect="1" noChangeArrowheads="1"/>
          </p:cNvPicPr>
          <p:nvPr/>
        </p:nvPicPr>
        <p:blipFill>
          <a:blip r:embed="rId7"/>
          <a:srcRect t="15744" b="26530"/>
          <a:stretch>
            <a:fillRect/>
          </a:stretch>
        </p:blipFill>
        <p:spPr bwMode="auto">
          <a:xfrm>
            <a:off x="3581392" y="3724276"/>
            <a:ext cx="2247353" cy="2742028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https://ds04.infourok.ru/uploads/ex/047b/0010cd5a-221a8352/hello_html_9161bf0.png"/>
          <p:cNvPicPr>
            <a:picLocks noChangeAspect="1" noChangeArrowheads="1"/>
          </p:cNvPicPr>
          <p:nvPr/>
        </p:nvPicPr>
        <p:blipFill>
          <a:blip r:embed="rId2"/>
          <a:srcRect t="8170" r="23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71406" y="285729"/>
            <a:ext cx="8501122" cy="10464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108" name="Picture 4" descr="C:\Users\пользователь\Desktop\Новая папка (6)\IMG-cbdc3a8dc982c231e76de5fdea167b22-V.jpg"/>
          <p:cNvPicPr>
            <a:picLocks noChangeAspect="1" noChangeArrowheads="1"/>
          </p:cNvPicPr>
          <p:nvPr/>
        </p:nvPicPr>
        <p:blipFill>
          <a:blip r:embed="rId3"/>
          <a:srcRect t="16172" r="9345" b="31796"/>
          <a:stretch>
            <a:fillRect/>
          </a:stretch>
        </p:blipFill>
        <p:spPr bwMode="auto">
          <a:xfrm>
            <a:off x="142844" y="142852"/>
            <a:ext cx="2708864" cy="3286148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10" descr="C:\Users\пользователь\Desktop\Новая папка (6)\IMG-1219ee8c764673b407632a2d13f2c503-V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74" y="1643050"/>
            <a:ext cx="4286280" cy="3214710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7106" name="Picture 2" descr="C:\Users\пользователь\Desktop\Новая папка (6)\IMG-afc689bc9125e2856b081927c170fce5-V.jpg"/>
          <p:cNvPicPr>
            <a:picLocks noChangeAspect="1" noChangeArrowheads="1"/>
          </p:cNvPicPr>
          <p:nvPr/>
        </p:nvPicPr>
        <p:blipFill>
          <a:blip r:embed="rId5"/>
          <a:srcRect t="16071"/>
          <a:stretch>
            <a:fillRect/>
          </a:stretch>
        </p:blipFill>
        <p:spPr bwMode="auto">
          <a:xfrm>
            <a:off x="6176578" y="3571876"/>
            <a:ext cx="2808850" cy="3143248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https://ds04.infourok.ru/uploads/ex/047b/0010cd5a-221a8352/hello_html_9161bf0.png"/>
          <p:cNvPicPr>
            <a:picLocks noChangeAspect="1" noChangeArrowheads="1"/>
          </p:cNvPicPr>
          <p:nvPr/>
        </p:nvPicPr>
        <p:blipFill>
          <a:blip r:embed="rId2"/>
          <a:srcRect t="8170" r="23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71406" y="285729"/>
            <a:ext cx="8501122" cy="10464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8130" name="Picture 2" descr="C:\Users\пользователь\Desktop\Новая папка (6)\IMG-d8061aec737e4b5ca6f02a26899bf882-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6917" y="134950"/>
            <a:ext cx="2792009" cy="3722678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8131" name="Picture 3" descr="C:\Users\пользователь\Desktop\Новая папка (6)\IMG-d4b916410db082b2cd4bca646329d606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4866" y="3214686"/>
            <a:ext cx="2684852" cy="3579802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8132" name="Picture 4" descr="C:\Users\пользователь\Desktop\Новая папка (6)\IMG-f3c7d65c27c6c8925fa83f45923dea89-V.jpg"/>
          <p:cNvPicPr>
            <a:picLocks noChangeAspect="1" noChangeArrowheads="1"/>
          </p:cNvPicPr>
          <p:nvPr/>
        </p:nvPicPr>
        <p:blipFill>
          <a:blip r:embed="rId5"/>
          <a:srcRect l="7084" t="14876" r="12160" b="10743"/>
          <a:stretch>
            <a:fillRect/>
          </a:stretch>
        </p:blipFill>
        <p:spPr bwMode="auto">
          <a:xfrm>
            <a:off x="3105480" y="2143116"/>
            <a:ext cx="2966718" cy="3643338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.avi">
            <a:hlinkClick r:id="" action="ppaction://media"/>
          </p:cNvPr>
          <p:cNvPicPr>
            <a:picLocks noRot="1"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5720" y="1214422"/>
            <a:ext cx="7891531" cy="4429156"/>
          </a:xfrm>
          <a:prstGeom prst="rect">
            <a:avLst/>
          </a:prstGeom>
        </p:spPr>
      </p:pic>
      <p:pic>
        <p:nvPicPr>
          <p:cNvPr id="17411" name="Picture 3" descr="https://ds04.infourok.ru/uploads/ex/047b/0010cd5a-221a8352/hello_html_9161bf0.png"/>
          <p:cNvPicPr>
            <a:picLocks noChangeAspect="1" noChangeArrowheads="1"/>
          </p:cNvPicPr>
          <p:nvPr/>
        </p:nvPicPr>
        <p:blipFill>
          <a:blip r:embed="rId5"/>
          <a:srcRect t="8170" r="23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71406" y="285729"/>
            <a:ext cx="8501122" cy="10464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Проект 1.avi">
            <a:hlinkClick r:id="" action="ppaction://media"/>
          </p:cNvPr>
          <p:cNvPicPr>
            <a:picLocks noRot="1"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071546"/>
            <a:ext cx="8351654" cy="4687402"/>
          </a:xfrm>
          <a:prstGeom prst="rect">
            <a:avLst/>
          </a:prstGeom>
        </p:spPr>
      </p:pic>
      <p:pic>
        <p:nvPicPr>
          <p:cNvPr id="17411" name="Picture 3" descr="https://ds04.infourok.ru/uploads/ex/047b/0010cd5a-221a8352/hello_html_9161bf0.png"/>
          <p:cNvPicPr>
            <a:picLocks noChangeAspect="1" noChangeArrowheads="1"/>
          </p:cNvPicPr>
          <p:nvPr/>
        </p:nvPicPr>
        <p:blipFill>
          <a:blip r:embed="rId5"/>
          <a:srcRect t="8170" r="23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71406" y="285729"/>
            <a:ext cx="8501122" cy="10464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1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3.avi">
            <a:hlinkClick r:id="" action="ppaction://media"/>
          </p:cNvPr>
          <p:cNvPicPr>
            <a:picLocks noRot="1"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1071546"/>
            <a:ext cx="8400662" cy="4714908"/>
          </a:xfrm>
          <a:prstGeom prst="rect">
            <a:avLst/>
          </a:prstGeom>
        </p:spPr>
      </p:pic>
      <p:pic>
        <p:nvPicPr>
          <p:cNvPr id="17411" name="Picture 3" descr="https://ds04.infourok.ru/uploads/ex/047b/0010cd5a-221a8352/hello_html_9161bf0.png"/>
          <p:cNvPicPr>
            <a:picLocks noChangeAspect="1" noChangeArrowheads="1"/>
          </p:cNvPicPr>
          <p:nvPr/>
        </p:nvPicPr>
        <p:blipFill>
          <a:blip r:embed="rId5"/>
          <a:srcRect t="8170" r="23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71406" y="285729"/>
            <a:ext cx="8501122" cy="10464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0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.avi">
            <a:hlinkClick r:id="" action="ppaction://media"/>
          </p:cNvPr>
          <p:cNvPicPr>
            <a:picLocks noRot="1"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214422"/>
            <a:ext cx="8527944" cy="4786346"/>
          </a:xfrm>
          <a:prstGeom prst="rect">
            <a:avLst/>
          </a:prstGeom>
        </p:spPr>
      </p:pic>
      <p:pic>
        <p:nvPicPr>
          <p:cNvPr id="17411" name="Picture 3" descr="https://ds04.infourok.ru/uploads/ex/047b/0010cd5a-221a8352/hello_html_9161bf0.png"/>
          <p:cNvPicPr>
            <a:picLocks noChangeAspect="1" noChangeArrowheads="1"/>
          </p:cNvPicPr>
          <p:nvPr/>
        </p:nvPicPr>
        <p:blipFill>
          <a:blip r:embed="rId5"/>
          <a:srcRect t="8170" r="23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71406" y="285729"/>
            <a:ext cx="8501122" cy="10464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.avi">
            <a:hlinkClick r:id="" action="ppaction://media"/>
          </p:cNvPr>
          <p:cNvPicPr>
            <a:picLocks noRot="1"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1142984"/>
            <a:ext cx="8273379" cy="4643470"/>
          </a:xfrm>
          <a:prstGeom prst="rect">
            <a:avLst/>
          </a:prstGeom>
        </p:spPr>
      </p:pic>
      <p:pic>
        <p:nvPicPr>
          <p:cNvPr id="17411" name="Picture 3" descr="https://ds04.infourok.ru/uploads/ex/047b/0010cd5a-221a8352/hello_html_9161bf0.png"/>
          <p:cNvPicPr>
            <a:picLocks noChangeAspect="1" noChangeArrowheads="1"/>
          </p:cNvPicPr>
          <p:nvPr/>
        </p:nvPicPr>
        <p:blipFill>
          <a:blip r:embed="rId5"/>
          <a:srcRect t="8170" r="23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71406" y="285729"/>
            <a:ext cx="8501122" cy="10464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3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ds01.infourok.ru/uploads/ex/0e8c/00004923-357b6057/img1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" r="1389" b="5398"/>
          <a:stretch>
            <a:fillRect/>
          </a:stretch>
        </p:blipFill>
        <p:spPr bwMode="auto">
          <a:xfrm>
            <a:off x="571472" y="642918"/>
            <a:ext cx="7286676" cy="5429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11" name="Picture 3" descr="https://ds04.infourok.ru/uploads/ex/047b/0010cd5a-221a8352/hello_html_9161bf0.png"/>
          <p:cNvPicPr>
            <a:picLocks noChangeAspect="1" noChangeArrowheads="1"/>
          </p:cNvPicPr>
          <p:nvPr/>
        </p:nvPicPr>
        <p:blipFill>
          <a:blip r:embed="rId3"/>
          <a:srcRect t="8170" r="2343"/>
          <a:stretch>
            <a:fillRect/>
          </a:stretch>
        </p:blipFill>
        <p:spPr bwMode="auto">
          <a:xfrm>
            <a:off x="16835" y="0"/>
            <a:ext cx="9144000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71406" y="285729"/>
            <a:ext cx="8501122" cy="10464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30777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3" name="Picture 5" descr="https://i.artfile.ru/2048x1343_1076406_%5bwww.ArtFile.ru%5d.jpg"/>
          <p:cNvPicPr>
            <a:picLocks noChangeAspect="1" noChangeArrowheads="1"/>
          </p:cNvPicPr>
          <p:nvPr/>
        </p:nvPicPr>
        <p:blipFill>
          <a:blip r:embed="rId2"/>
          <a:srcRect b="2381"/>
          <a:stretch>
            <a:fillRect/>
          </a:stretch>
        </p:blipFill>
        <p:spPr bwMode="auto">
          <a:xfrm>
            <a:off x="0" y="0"/>
            <a:ext cx="9150836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2844" y="1643050"/>
            <a:ext cx="8215370" cy="3785652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flat" dir="tl">
              <a:rot lat="0" lon="0" rev="6600000"/>
            </a:lightRig>
          </a:scene3d>
          <a:sp3d>
            <a:bevelT prst="angle"/>
          </a:sp3d>
        </p:spPr>
        <p:txBody>
          <a:bodyPr wrap="square" lIns="91440" tIns="45720" rIns="91440" bIns="45720">
            <a:spAutoFit/>
            <a:sp3d extrusionH="25400" contourW="8890">
              <a:bevelT w="38100" h="31750" prst="relaxedInset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</a:p>
          <a:p>
            <a:pPr algn="ctr"/>
            <a:r>
              <a:rPr lang="ru-RU" sz="8000" b="1" cap="none" spc="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</a:p>
          <a:p>
            <a:pPr algn="ctr"/>
            <a:r>
              <a:rPr lang="ru-RU" sz="8000" b="1" cap="none" spc="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вним</a:t>
            </a:r>
            <a:r>
              <a:rPr lang="ru-RU" sz="8000" b="1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ание!</a:t>
            </a:r>
            <a:endParaRPr lang="ru-RU" sz="8000" b="1" cap="none" spc="0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https://ds04.infourok.ru/uploads/ex/047b/0010cd5a-221a8352/hello_html_9161bf0.png"/>
          <p:cNvPicPr>
            <a:picLocks noChangeAspect="1" noChangeArrowheads="1"/>
          </p:cNvPicPr>
          <p:nvPr/>
        </p:nvPicPr>
        <p:blipFill>
          <a:blip r:embed="rId2"/>
          <a:srcRect t="4166" r="23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85720" y="1079774"/>
            <a:ext cx="6143636" cy="3538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1.Актуальность проекта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2.Цели и задачи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3.Проблема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4.Этапы реализации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5.Ожидаемые результаты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Заключение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7.Приложение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https://ds04.infourok.ru/uploads/ex/047b/0010cd5a-221a8352/hello_html_9161bf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42844" y="1285860"/>
            <a:ext cx="8501122" cy="378565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проекта: информационно – исследовательский</a:t>
            </a:r>
            <a:b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</a:t>
            </a:r>
            <a:r>
              <a:rPr lang="ru-RU" sz="32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– педагоги – родители</a:t>
            </a:r>
            <a:b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количеству участников: коллективный.</a:t>
            </a:r>
            <a:b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продолжительности реализации проекта: краткосрочный.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8662" y="1428736"/>
            <a:ext cx="5500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 ПРОЕКТА</a:t>
            </a:r>
            <a:r>
              <a:rPr lang="ru-RU" sz="2400" b="1" i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https://ds04.infourok.ru/uploads/ex/047b/0010cd5a-221a8352/hello_html_9161bf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42844" y="721270"/>
            <a:ext cx="7572428" cy="503214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indent="180975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500" b="1" dirty="0" smtClean="0">
                <a:solidFill>
                  <a:srgbClr val="66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Актуальность проблемы:</a:t>
            </a:r>
            <a:endParaRPr lang="ru-RU" sz="1500" dirty="0" smtClean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Дошкольный  возраст  самоценный  этап  в  развитии  экологической  </a:t>
            </a:r>
            <a:endParaRPr lang="ru-RU" sz="15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Культуры личности.  В  этом  возрасте  ребёнок  начинает  выделять  себя  из  окружающей  среды, развивается  эмоционально-ценностное  отношение  к  окружающему,  формируются основы нравственно-экологических позиций личности. Эколого-социальная  ситуация  сегодняшнего  дня  выдвигает  перед  специалистами дошкольного  образования  задачу  поиска  универсальных  средств  экологического воспитания в современных условиях. Одним  из таких средств, на наш взгляд, может быть  экологический  проект,  одной  из  немногих  технологий,  выводящий  педагога  за стены детского сада в окружающий мир и социальную действительность. Ежедневно во время прогулки дошкольники принимают участие в уборке территории своего  участка  и  каждый  раз  у  них  возникают  вопросы:  откуда  берется  столько мусора?  Куда  отвозят  мусор?  и  т.д.  Чтобы  ответить  на  эти  недетские  вопросы  и попытаться  решить  “мусорную  проблему”,  мы  разработали проект  «Мы  с  природой дружим, мусор нам не нужен!».</a:t>
            </a:r>
            <a:endParaRPr lang="ru-RU" sz="15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https://ds04.infourok.ru/uploads/ex/047b/0010cd5a-221a8352/hello_html_9161bf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42844" y="150476"/>
            <a:ext cx="7669516" cy="5509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indent="180975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600" b="1" dirty="0" smtClean="0">
                <a:solidFill>
                  <a:srgbClr val="66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  <a:r>
              <a:rPr lang="ru-RU" sz="1600" dirty="0" smtClean="0">
                <a:solidFill>
                  <a:srgbClr val="66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Сформировать  у  детей  знания  о  разнообразных  видах  деятельности  по  защите природы. (В  процессе  углубления  и  расширения  знаний  у  детей  о  бытовых отходах  и  их  свойствах  формировать  экологическую  культуру  и  бережное отношение к природе).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66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Задачи проекта:</a:t>
            </a:r>
            <a:endParaRPr lang="ru-RU" sz="1600" dirty="0" smtClean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Дать детям представление о видах бытовых отходов и их свойствах.  </a:t>
            </a:r>
            <a:endParaRPr lang="ru-RU" sz="16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Дать  детям  представления  об  опасности бытовых  отходов  в  жизни      человека  и живых организмов.</a:t>
            </a:r>
            <a:endParaRPr lang="ru-RU" sz="16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Уточнить представления у детей об основных источниках загрязнения земли, воды, воздуха, его последствиях, мероприятиях по предотвращению загрязнения.  </a:t>
            </a:r>
            <a:endParaRPr lang="ru-RU" sz="16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Найти способы использования вторичных ресурсов бросового материала.</a:t>
            </a:r>
            <a:endParaRPr lang="ru-RU" sz="16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Воспитывать  экологическую культуру.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66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Проблема: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Проблема мусора – одна из самых актуальных проблем современности. Она касается любого из нас. Свалки и другие скопления мусора являются серьёзным источником экологической опасности. В решении данной проблемы большую роль играет формирование экологического грамотного поведения у наших воспитанников – дошкольников, в том числе и их родителей.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https://ds04.infourok.ru/uploads/ex/047b/0010cd5a-221a8352/hello_html_9161bf0.png"/>
          <p:cNvPicPr>
            <a:picLocks noChangeAspect="1" noChangeArrowheads="1"/>
          </p:cNvPicPr>
          <p:nvPr/>
        </p:nvPicPr>
        <p:blipFill>
          <a:blip r:embed="rId2"/>
          <a:srcRect t="6250" r="390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71406" y="-62927"/>
            <a:ext cx="8643998" cy="5892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rgbClr val="66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Этапы реализации проекта:</a:t>
            </a:r>
            <a:endParaRPr lang="ru-RU" sz="1400" dirty="0" smtClean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dirty="0" smtClean="0">
                <a:solidFill>
                  <a:srgbClr val="66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500" b="1" dirty="0" smtClean="0">
                <a:solidFill>
                  <a:srgbClr val="66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1этап – подготовительный.</a:t>
            </a:r>
            <a:endParaRPr lang="ru-RU" sz="1500" dirty="0" smtClean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изучение методической и художественной литературы по теме проекта;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формирование проблемных вопросов;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планирование совместной деятельности;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создание условий для реализации проекта.                                                                                            </a:t>
            </a:r>
            <a:endParaRPr lang="ru-RU" sz="15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r>
              <a:rPr lang="ru-RU" sz="15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500" b="1" dirty="0" smtClean="0">
                <a:solidFill>
                  <a:srgbClr val="66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2 этап – организационный.</a:t>
            </a:r>
            <a:endParaRPr lang="ru-RU" sz="1500" dirty="0" smtClean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НОД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Беседы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Наблюдение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Экспериментирование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Чтение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Игровая деятельность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Художественное творчество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Труд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Работа с родителями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  </a:t>
            </a:r>
            <a:r>
              <a:rPr lang="ru-RU" sz="15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500" b="1" dirty="0" smtClean="0">
                <a:solidFill>
                  <a:srgbClr val="66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этап – практическая деятельность.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•Разработать папку передвижку ,консультацию для  родителей «Жалобная книга природы»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участие детей и родителей  в фотовыставке «Наши добрые дела!».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•создание презентации «Мы с природой дружим, мусор нам не нужен!».                                                                       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5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https://ds04.infourok.ru/uploads/ex/047b/0010cd5a-221a8352/hello_html_9161bf0.png"/>
          <p:cNvPicPr>
            <a:picLocks noChangeAspect="1" noChangeArrowheads="1"/>
          </p:cNvPicPr>
          <p:nvPr/>
        </p:nvPicPr>
        <p:blipFill>
          <a:blip r:embed="rId2"/>
          <a:srcRect t="6250" r="3906"/>
          <a:stretch>
            <a:fillRect/>
          </a:stretch>
        </p:blipFill>
        <p:spPr bwMode="auto">
          <a:xfrm>
            <a:off x="52070" y="0"/>
            <a:ext cx="9144000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82544" y="1614180"/>
            <a:ext cx="8786874" cy="32302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5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500" b="1" dirty="0" smtClean="0">
                <a:solidFill>
                  <a:srgbClr val="66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 4. Ожидаемые результаты</a:t>
            </a:r>
            <a:endParaRPr lang="ru-RU" sz="1500" dirty="0" smtClean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 непосредственное участие родителей и детей в организации различных экологических мероприятий</a:t>
            </a:r>
            <a:endParaRPr lang="ru-RU" sz="15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 повышение уровня знаний у родителей и детей об экологии родного  края, охране природы  </a:t>
            </a:r>
            <a:endParaRPr lang="ru-RU" sz="15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благоустройство и украшение участка в детском саду с использованием «бытовых отходов»  </a:t>
            </a:r>
            <a:endParaRPr lang="ru-RU" sz="15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  привлечение родителей к посильному участию в деле экологического воспитания детей</a:t>
            </a:r>
            <a:endParaRPr lang="ru-RU" sz="15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 осознание детьми и взрослыми значимости охраны природы, экологически целесообразного поведения      в окружающей среде, не засорять ее.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5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Заключение </a:t>
            </a:r>
            <a:endParaRPr lang="ru-RU" sz="1500" b="1" dirty="0" smtClean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 результате  реализации нашего проекта произошло осознание детьми значимости охраны природы, что нельзя мусорить бездумно. У детей сформировались знания о значимости охраны природы, экологически целесообразного поведения в окружающей среде, не засорять ее.  Результатом данного проекта является повышение уровня знаний у детей и родителей об экологии родного края, охране природы.</a:t>
            </a:r>
            <a:br>
              <a:rPr lang="ru-RU" sz="15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endParaRPr lang="ru-RU" sz="15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https://ds04.infourok.ru/uploads/ex/047b/0010cd5a-221a8352/hello_html_9161bf0.png"/>
          <p:cNvPicPr>
            <a:picLocks noChangeAspect="1" noChangeArrowheads="1"/>
          </p:cNvPicPr>
          <p:nvPr/>
        </p:nvPicPr>
        <p:blipFill>
          <a:blip r:embed="rId2"/>
          <a:srcRect t="8170" r="23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71406" y="285729"/>
            <a:ext cx="8501122" cy="10464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4034" name="Picture 2" descr="C:\Users\пользователь\Desktop\Новая папка (6)\IMG-0b90afe38eb1911144933da281ab77a6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5" y="142852"/>
            <a:ext cx="3429023" cy="2571768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4035" name="Picture 3" descr="C:\Users\пользователь\Desktop\Новая папка (6)\IMG-a203e099baa1a6ffa4fd1216f088db03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2018100"/>
            <a:ext cx="3222612" cy="2416960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4036" name="Picture 4" descr="C:\Users\пользователь\Desktop\Новая папка (6)\IMG-a14c2abe704cc073a60c37db5839f87c-V.jpg"/>
          <p:cNvPicPr>
            <a:picLocks noChangeAspect="1" noChangeArrowheads="1"/>
          </p:cNvPicPr>
          <p:nvPr/>
        </p:nvPicPr>
        <p:blipFill>
          <a:blip r:embed="rId5" cstate="print"/>
          <a:srcRect t="10321" r="3669" b="13302"/>
          <a:stretch>
            <a:fillRect/>
          </a:stretch>
        </p:blipFill>
        <p:spPr bwMode="auto">
          <a:xfrm>
            <a:off x="142844" y="3571876"/>
            <a:ext cx="2857520" cy="3020806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4037" name="Picture 5" descr="C:\Users\пользователь\Desktop\Новая папка (6)\IMG-93219eeabba36af31140eabffc4c1410-V.jpg"/>
          <p:cNvPicPr>
            <a:picLocks noChangeAspect="1" noChangeArrowheads="1"/>
          </p:cNvPicPr>
          <p:nvPr/>
        </p:nvPicPr>
        <p:blipFill>
          <a:blip r:embed="rId6" cstate="print"/>
          <a:srcRect l="8182" r="11636"/>
          <a:stretch>
            <a:fillRect/>
          </a:stretch>
        </p:blipFill>
        <p:spPr bwMode="auto">
          <a:xfrm>
            <a:off x="5786446" y="3643314"/>
            <a:ext cx="3214678" cy="3006902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4038" name="Picture 6" descr="C:\Users\пользователь\Desktop\Новая папка (6)\IMG-817f1b413371a63c79733261f2247cd2-V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00726" y="142852"/>
            <a:ext cx="3428992" cy="257174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https://ds04.infourok.ru/uploads/ex/047b/0010cd5a-221a8352/hello_html_9161bf0.png"/>
          <p:cNvPicPr>
            <a:picLocks noChangeAspect="1" noChangeArrowheads="1"/>
          </p:cNvPicPr>
          <p:nvPr/>
        </p:nvPicPr>
        <p:blipFill>
          <a:blip r:embed="rId2"/>
          <a:srcRect t="8170" r="23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71406" y="285729"/>
            <a:ext cx="8501122" cy="10464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5058" name="Picture 2" descr="C:\Users\пользователь\Desktop\Новая папка (6)\IMG-060ebd34dbdb2f38a79f22a932d970d5-V.jpg"/>
          <p:cNvPicPr>
            <a:picLocks noChangeAspect="1" noChangeArrowheads="1"/>
          </p:cNvPicPr>
          <p:nvPr/>
        </p:nvPicPr>
        <p:blipFill>
          <a:blip r:embed="rId3"/>
          <a:srcRect b="14174"/>
          <a:stretch>
            <a:fillRect/>
          </a:stretch>
        </p:blipFill>
        <p:spPr bwMode="auto">
          <a:xfrm>
            <a:off x="214281" y="142852"/>
            <a:ext cx="2497083" cy="2857520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5059" name="Picture 3" descr="C:\Users\пользователь\Desktop\Новая папка (6)\IMG-5a57d179b2252b5b1ea841bb069ff4ac-V.jpg"/>
          <p:cNvPicPr>
            <a:picLocks noChangeAspect="1" noChangeArrowheads="1"/>
          </p:cNvPicPr>
          <p:nvPr/>
        </p:nvPicPr>
        <p:blipFill>
          <a:blip r:embed="rId4"/>
          <a:srcRect b="4082"/>
          <a:stretch>
            <a:fillRect/>
          </a:stretch>
        </p:blipFill>
        <p:spPr bwMode="auto">
          <a:xfrm>
            <a:off x="6090057" y="142852"/>
            <a:ext cx="2625347" cy="3357586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5060" name="Picture 4" descr="C:\Users\пользователь\Desktop\Новая папка (6)\IMG-5f75ce98aaed5128f6cb7cd4f940bf29-V.jpg"/>
          <p:cNvPicPr>
            <a:picLocks noChangeAspect="1" noChangeArrowheads="1"/>
          </p:cNvPicPr>
          <p:nvPr/>
        </p:nvPicPr>
        <p:blipFill>
          <a:blip r:embed="rId5"/>
          <a:srcRect b="21321"/>
          <a:stretch>
            <a:fillRect/>
          </a:stretch>
        </p:blipFill>
        <p:spPr bwMode="auto">
          <a:xfrm>
            <a:off x="5857884" y="3643314"/>
            <a:ext cx="2934885" cy="3078842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5061" name="Picture 5" descr="C:\Users\пользователь\Desktop\Новая папка (6)\IMG-18aa2348f86080bda022eedd121f0fa6-V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3238499"/>
            <a:ext cx="2571768" cy="3429023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5062" name="Picture 6" descr="C:\Users\пользователь\Desktop\Новая папка (6)\IMG-38b6d47241892dc05241b74fc9919395-V.jpg"/>
          <p:cNvPicPr>
            <a:picLocks noChangeAspect="1" noChangeArrowheads="1"/>
          </p:cNvPicPr>
          <p:nvPr/>
        </p:nvPicPr>
        <p:blipFill>
          <a:blip r:embed="rId7"/>
          <a:srcRect b="9999"/>
          <a:stretch>
            <a:fillRect/>
          </a:stretch>
        </p:blipFill>
        <p:spPr bwMode="auto">
          <a:xfrm>
            <a:off x="3000364" y="1500174"/>
            <a:ext cx="2714644" cy="3257613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116</TotalTime>
  <Words>48</Words>
  <Application>Microsoft Office PowerPoint</Application>
  <PresentationFormat>Экран (4:3)</PresentationFormat>
  <Paragraphs>68</Paragraphs>
  <Slides>19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Трек</vt:lpstr>
      <vt:lpstr> «Мы с природой дружим, мусор нам не нужен!»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Экологический проект: «Мы с природой дружим, мусор нам не нужен!»</dc:title>
  <dc:creator>пользователь</dc:creator>
  <cp:lastModifiedBy>sadik</cp:lastModifiedBy>
  <cp:revision>57</cp:revision>
  <dcterms:created xsi:type="dcterms:W3CDTF">2021-03-24T01:44:00Z</dcterms:created>
  <dcterms:modified xsi:type="dcterms:W3CDTF">2021-11-29T03:19:58Z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1049-10.2.0.7646</vt:lpwstr>
  </property>
</Properties>
</file>